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8" r:id="rId4"/>
    <p:sldId id="267" r:id="rId5"/>
    <p:sldId id="260" r:id="rId6"/>
    <p:sldId id="261" r:id="rId7"/>
    <p:sldId id="258" r:id="rId8"/>
    <p:sldId id="263" r:id="rId9"/>
    <p:sldId id="272" r:id="rId10"/>
    <p:sldId id="273" r:id="rId11"/>
    <p:sldId id="276" r:id="rId12"/>
    <p:sldId id="274" r:id="rId13"/>
    <p:sldId id="277" r:id="rId14"/>
    <p:sldId id="275" r:id="rId15"/>
    <p:sldId id="264" r:id="rId16"/>
    <p:sldId id="271" r:id="rId17"/>
    <p:sldId id="269" r:id="rId18"/>
    <p:sldId id="270" r:id="rId19"/>
    <p:sldId id="265" r:id="rId20"/>
    <p:sldId id="26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67"/>
  </p:normalViewPr>
  <p:slideViewPr>
    <p:cSldViewPr snapToGrid="0" snapToObjects="1">
      <p:cViewPr varScale="1">
        <p:scale>
          <a:sx n="79" d="100"/>
          <a:sy n="79" d="100"/>
        </p:scale>
        <p:origin x="206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4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61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9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37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6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8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53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2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2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9B8FC-E08E-3441-88C3-8BF0F3E9BCD8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811F2-9261-8240-9125-8C3EBC9D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73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8928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Memoization</a:t>
            </a:r>
            <a:r>
              <a:rPr lang="en-US" dirty="0" smtClean="0"/>
              <a:t> Gone Wild!</a:t>
            </a:r>
            <a:br>
              <a:rPr lang="en-US" dirty="0" smtClean="0"/>
            </a:br>
            <a:r>
              <a:rPr lang="en-US" sz="4000" dirty="0" smtClean="0"/>
              <a:t>(Generalized Computational Caching)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Micah Beck, Assoc. Prof.</a:t>
            </a:r>
          </a:p>
          <a:p>
            <a:r>
              <a:rPr lang="en-US" dirty="0" smtClean="0"/>
              <a:t>EECS, </a:t>
            </a:r>
            <a:r>
              <a:rPr lang="en-US" dirty="0" err="1" smtClean="0"/>
              <a:t>Univ</a:t>
            </a:r>
            <a:r>
              <a:rPr lang="en-US" dirty="0" smtClean="0"/>
              <a:t> of Tennessee</a:t>
            </a:r>
          </a:p>
          <a:p>
            <a:r>
              <a:rPr lang="en-US" dirty="0" smtClean="0"/>
              <a:t>CS 494</a:t>
            </a:r>
            <a:r>
              <a:rPr lang="en-US" dirty="0" smtClean="0"/>
              <a:t>			</a:t>
            </a:r>
            <a:r>
              <a:rPr lang="en-US" dirty="0" smtClean="0"/>
              <a:t>Sept 28</a:t>
            </a:r>
            <a:r>
              <a:rPr lang="en-US" dirty="0" smtClean="0"/>
              <a:t>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174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Databases</a:t>
            </a:r>
            <a:endParaRPr lang="en-US" dirty="0"/>
          </a:p>
        </p:txBody>
      </p:sp>
      <p:sp>
        <p:nvSpPr>
          <p:cNvPr id="4" name="Magnetic Disk 3"/>
          <p:cNvSpPr/>
          <p:nvPr/>
        </p:nvSpPr>
        <p:spPr>
          <a:xfrm>
            <a:off x="2941053" y="3462422"/>
            <a:ext cx="655052" cy="612648"/>
          </a:xfrm>
          <a:prstGeom prst="flowChartMagneticDisk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agonal Stripe 4"/>
          <p:cNvSpPr/>
          <p:nvPr/>
        </p:nvSpPr>
        <p:spPr>
          <a:xfrm rot="18914941">
            <a:off x="5684520" y="2275573"/>
            <a:ext cx="822960" cy="822960"/>
          </a:xfrm>
          <a:prstGeom prst="diagStrip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703053" y="3017520"/>
            <a:ext cx="2032000" cy="5518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Magnetic Disk 10"/>
          <p:cNvSpPr/>
          <p:nvPr/>
        </p:nvSpPr>
        <p:spPr>
          <a:xfrm>
            <a:off x="2946405" y="5218982"/>
            <a:ext cx="655052" cy="612648"/>
          </a:xfrm>
          <a:prstGeom prst="flowChartMagneticDisk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gonal Stripe 11"/>
          <p:cNvSpPr/>
          <p:nvPr/>
        </p:nvSpPr>
        <p:spPr>
          <a:xfrm rot="18914941">
            <a:off x="5689872" y="4032133"/>
            <a:ext cx="822960" cy="822960"/>
          </a:xfrm>
          <a:prstGeom prst="diagStrip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708405" y="4774080"/>
            <a:ext cx="2032000" cy="5518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miley Face 13"/>
          <p:cNvSpPr/>
          <p:nvPr/>
        </p:nvSpPr>
        <p:spPr>
          <a:xfrm>
            <a:off x="6683268" y="2141499"/>
            <a:ext cx="914400" cy="914400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miley Face 14"/>
          <p:cNvSpPr/>
          <p:nvPr/>
        </p:nvSpPr>
        <p:spPr>
          <a:xfrm>
            <a:off x="6688620" y="3857955"/>
            <a:ext cx="914400" cy="914400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812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Mechanisms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Publication</a:t>
            </a:r>
          </a:p>
          <a:p>
            <a:pPr lvl="1"/>
            <a:r>
              <a:rPr lang="en-US" dirty="0" err="1" smtClean="0"/>
              <a:t>Syngenic</a:t>
            </a:r>
            <a:r>
              <a:rPr lang="en-US" dirty="0" smtClean="0"/>
              <a:t> or </a:t>
            </a:r>
            <a:r>
              <a:rPr lang="en-US" dirty="0" err="1" smtClean="0"/>
              <a:t>Allogenic</a:t>
            </a:r>
            <a:r>
              <a:rPr lang="en-US" dirty="0" smtClean="0"/>
              <a:t>: shared database (hygienic)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Acceptance</a:t>
            </a:r>
          </a:p>
          <a:p>
            <a:pPr lvl="1"/>
            <a:r>
              <a:rPr lang="en-US" dirty="0" err="1" smtClean="0"/>
              <a:t>Syngenic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err="1"/>
              <a:t>Allogenic</a:t>
            </a:r>
            <a:r>
              <a:rPr lang="en-US" dirty="0"/>
              <a:t>: </a:t>
            </a:r>
            <a:r>
              <a:rPr lang="en-US" dirty="0" smtClean="0"/>
              <a:t>metadata-based consensus</a:t>
            </a:r>
            <a:endParaRPr lang="en-US" dirty="0"/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478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Database</a:t>
            </a:r>
            <a:endParaRPr lang="en-US" dirty="0"/>
          </a:p>
        </p:txBody>
      </p:sp>
      <p:sp>
        <p:nvSpPr>
          <p:cNvPr id="4" name="Magnetic Disk 3"/>
          <p:cNvSpPr/>
          <p:nvPr/>
        </p:nvSpPr>
        <p:spPr>
          <a:xfrm>
            <a:off x="2941053" y="3462422"/>
            <a:ext cx="655052" cy="612648"/>
          </a:xfrm>
          <a:prstGeom prst="flowChartMagneticDisk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agonal Stripe 4"/>
          <p:cNvSpPr/>
          <p:nvPr/>
        </p:nvSpPr>
        <p:spPr>
          <a:xfrm rot="18914941">
            <a:off x="5684520" y="2275573"/>
            <a:ext cx="822960" cy="822960"/>
          </a:xfrm>
          <a:prstGeom prst="diagStrip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703053" y="3017520"/>
            <a:ext cx="2032000" cy="55184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miley Face 6"/>
          <p:cNvSpPr/>
          <p:nvPr/>
        </p:nvSpPr>
        <p:spPr>
          <a:xfrm>
            <a:off x="6683268" y="2141499"/>
            <a:ext cx="914400" cy="914400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gonal Stripe 7"/>
          <p:cNvSpPr/>
          <p:nvPr/>
        </p:nvSpPr>
        <p:spPr>
          <a:xfrm rot="18914941">
            <a:off x="4050120" y="5284828"/>
            <a:ext cx="822960" cy="822960"/>
          </a:xfrm>
          <a:prstGeom prst="diagStripe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5048868" y="5150754"/>
            <a:ext cx="914400" cy="914400"/>
          </a:xfrm>
          <a:prstGeom prst="smileyFace">
            <a:avLst>
              <a:gd name="adj" fmla="val 4653"/>
            </a:avLst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358315" y="4170947"/>
            <a:ext cx="759159" cy="1216527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gonal Stripe 12"/>
          <p:cNvSpPr/>
          <p:nvPr/>
        </p:nvSpPr>
        <p:spPr>
          <a:xfrm rot="18914941">
            <a:off x="1198092" y="1782011"/>
            <a:ext cx="822960" cy="822960"/>
          </a:xfrm>
          <a:prstGeom prst="diagStrip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Smiley Face 13"/>
          <p:cNvSpPr/>
          <p:nvPr/>
        </p:nvSpPr>
        <p:spPr>
          <a:xfrm>
            <a:off x="2196840" y="1647937"/>
            <a:ext cx="914400" cy="914400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1844842" y="2862692"/>
            <a:ext cx="994612" cy="706676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Action Button: Beginning 24"/>
          <p:cNvSpPr/>
          <p:nvPr/>
        </p:nvSpPr>
        <p:spPr>
          <a:xfrm>
            <a:off x="4626944" y="2925791"/>
            <a:ext cx="478322" cy="599730"/>
          </a:xfrm>
          <a:prstGeom prst="actionButtonBeginning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7" name="Action Button: End 26">
            <a:hlinkClick r:id="" action="ppaction://hlinkshowjump?jump=lastslide" highlightClick="1"/>
          </p:cNvPr>
          <p:cNvSpPr/>
          <p:nvPr/>
        </p:nvSpPr>
        <p:spPr>
          <a:xfrm>
            <a:off x="3345367" y="4389397"/>
            <a:ext cx="665159" cy="516814"/>
          </a:xfrm>
          <a:prstGeom prst="actionButtonE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ction Button: Beginning 27"/>
          <p:cNvSpPr/>
          <p:nvPr/>
        </p:nvSpPr>
        <p:spPr>
          <a:xfrm>
            <a:off x="2084541" y="2843854"/>
            <a:ext cx="478322" cy="599730"/>
          </a:xfrm>
          <a:prstGeom prst="actionButtonBeginning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533852" y="3507505"/>
            <a:ext cx="1234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ublication</a:t>
            </a:r>
            <a:br>
              <a:rPr lang="en-US" dirty="0" smtClean="0"/>
            </a:br>
            <a:r>
              <a:rPr lang="en-US" dirty="0" smtClean="0"/>
              <a:t>filter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454845" y="4906211"/>
            <a:ext cx="12482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acceptance</a:t>
            </a:r>
            <a:br>
              <a:rPr lang="en-US" dirty="0" smtClean="0"/>
            </a:br>
            <a:r>
              <a:rPr lang="en-US" dirty="0" smtClean="0"/>
              <a:t>filter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675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Mechanisms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Publication</a:t>
            </a:r>
          </a:p>
          <a:p>
            <a:pPr lvl="1"/>
            <a:r>
              <a:rPr lang="en-US" dirty="0" smtClean="0"/>
              <a:t>Synthetic: published database</a:t>
            </a:r>
          </a:p>
          <a:p>
            <a:pPr lvl="1"/>
            <a:r>
              <a:rPr lang="en-US" dirty="0" err="1" smtClean="0"/>
              <a:t>Xenogenic</a:t>
            </a:r>
            <a:r>
              <a:rPr lang="en-US" dirty="0" smtClean="0"/>
              <a:t>: shared database (sanitized)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Acceptance</a:t>
            </a:r>
          </a:p>
          <a:p>
            <a:pPr lvl="1"/>
            <a:r>
              <a:rPr lang="en-US" dirty="0" smtClean="0"/>
              <a:t>Synthetic</a:t>
            </a:r>
            <a:r>
              <a:rPr lang="en-US" dirty="0"/>
              <a:t>: </a:t>
            </a:r>
            <a:r>
              <a:rPr lang="en-US" dirty="0" smtClean="0"/>
              <a:t>reputation-based </a:t>
            </a:r>
          </a:p>
          <a:p>
            <a:pPr lvl="1"/>
            <a:r>
              <a:rPr lang="en-US" dirty="0" err="1" smtClean="0"/>
              <a:t>Xenogenic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think twice!</a:t>
            </a:r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478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“Cloud”</a:t>
            </a:r>
            <a:endParaRPr lang="en-US" dirty="0"/>
          </a:p>
        </p:txBody>
      </p:sp>
      <p:sp>
        <p:nvSpPr>
          <p:cNvPr id="4" name="Magnetic Disk 3"/>
          <p:cNvSpPr/>
          <p:nvPr/>
        </p:nvSpPr>
        <p:spPr>
          <a:xfrm>
            <a:off x="2941053" y="3462422"/>
            <a:ext cx="655052" cy="612648"/>
          </a:xfrm>
          <a:prstGeom prst="flowChartMagneticDisk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agonal Stripe 4"/>
          <p:cNvSpPr/>
          <p:nvPr/>
        </p:nvSpPr>
        <p:spPr>
          <a:xfrm rot="18914941">
            <a:off x="6419760" y="1901269"/>
            <a:ext cx="822960" cy="822960"/>
          </a:xfrm>
          <a:prstGeom prst="diagStrip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990004" y="2616480"/>
            <a:ext cx="507025" cy="801429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miley Face 6"/>
          <p:cNvSpPr/>
          <p:nvPr/>
        </p:nvSpPr>
        <p:spPr>
          <a:xfrm>
            <a:off x="7418508" y="1767195"/>
            <a:ext cx="914400" cy="914400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gonal Stripe 7"/>
          <p:cNvSpPr/>
          <p:nvPr/>
        </p:nvSpPr>
        <p:spPr>
          <a:xfrm rot="18914941">
            <a:off x="4050120" y="5284828"/>
            <a:ext cx="822960" cy="822960"/>
          </a:xfrm>
          <a:prstGeom prst="diagStripe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5048868" y="5150754"/>
            <a:ext cx="914400" cy="914400"/>
          </a:xfrm>
          <a:prstGeom prst="smileyFace">
            <a:avLst>
              <a:gd name="adj" fmla="val 4653"/>
            </a:avLst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358315" y="4170947"/>
            <a:ext cx="759159" cy="1216527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gonal Stripe 12"/>
          <p:cNvSpPr/>
          <p:nvPr/>
        </p:nvSpPr>
        <p:spPr>
          <a:xfrm rot="18914941">
            <a:off x="1198092" y="1782011"/>
            <a:ext cx="822960" cy="822960"/>
          </a:xfrm>
          <a:prstGeom prst="diagStrip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Smiley Face 13"/>
          <p:cNvSpPr/>
          <p:nvPr/>
        </p:nvSpPr>
        <p:spPr>
          <a:xfrm>
            <a:off x="2196840" y="1647937"/>
            <a:ext cx="914400" cy="914400"/>
          </a:xfrm>
          <a:prstGeom prst="smileyFace">
            <a:avLst>
              <a:gd name="adj" fmla="val -265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1844842" y="2862692"/>
            <a:ext cx="994612" cy="706676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Action Button: End 26">
            <a:hlinkClick r:id="" action="ppaction://hlinkshowjump?jump=lastslide" highlightClick="1"/>
          </p:cNvPr>
          <p:cNvSpPr/>
          <p:nvPr/>
        </p:nvSpPr>
        <p:spPr>
          <a:xfrm>
            <a:off x="3452311" y="4643389"/>
            <a:ext cx="534317" cy="383134"/>
          </a:xfrm>
          <a:prstGeom prst="actionButtonE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936093" y="5013155"/>
            <a:ext cx="1031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ave me!</a:t>
            </a:r>
            <a:endParaRPr lang="en-US" dirty="0"/>
          </a:p>
        </p:txBody>
      </p:sp>
      <p:sp>
        <p:nvSpPr>
          <p:cNvPr id="19" name="Magnetic Disk 18"/>
          <p:cNvSpPr/>
          <p:nvPr/>
        </p:nvSpPr>
        <p:spPr>
          <a:xfrm>
            <a:off x="5635742" y="3462422"/>
            <a:ext cx="655052" cy="612648"/>
          </a:xfrm>
          <a:prstGeom prst="flowChartMagneticDisk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703053" y="3676316"/>
            <a:ext cx="1804736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Action Button: End 30">
            <a:hlinkClick r:id="" action="ppaction://hlinkshowjump?jump=lastslide" highlightClick="1"/>
          </p:cNvPr>
          <p:cNvSpPr/>
          <p:nvPr/>
        </p:nvSpPr>
        <p:spPr>
          <a:xfrm>
            <a:off x="4378357" y="3417909"/>
            <a:ext cx="665159" cy="516814"/>
          </a:xfrm>
          <a:prstGeom prst="actionButtonE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284777" y="3926490"/>
            <a:ext cx="88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firewall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196840" y="2521415"/>
            <a:ext cx="1000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evil doer</a:t>
            </a:r>
          </a:p>
        </p:txBody>
      </p:sp>
      <p:sp>
        <p:nvSpPr>
          <p:cNvPr id="36" name="Cloud Callout 35"/>
          <p:cNvSpPr/>
          <p:nvPr/>
        </p:nvSpPr>
        <p:spPr>
          <a:xfrm>
            <a:off x="2267179" y="2935317"/>
            <a:ext cx="5312719" cy="1556480"/>
          </a:xfrm>
          <a:prstGeom prst="cloudCallout">
            <a:avLst>
              <a:gd name="adj1" fmla="val 36539"/>
              <a:gd name="adj2" fmla="val 16119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1938421" y="4075070"/>
            <a:ext cx="997672" cy="938085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Action Button: Help 38">
            <a:hlinkClick r:id="" action="ppaction://noaction" highlightClick="1"/>
          </p:cNvPr>
          <p:cNvSpPr/>
          <p:nvPr/>
        </p:nvSpPr>
        <p:spPr>
          <a:xfrm>
            <a:off x="1311537" y="4841576"/>
            <a:ext cx="661539" cy="698563"/>
          </a:xfrm>
          <a:prstGeom prst="actionButtonHelp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ction Button: Information 39">
            <a:hlinkClick r:id="" action="ppaction://noaction" highlightClick="1"/>
          </p:cNvPr>
          <p:cNvSpPr/>
          <p:nvPr/>
        </p:nvSpPr>
        <p:spPr>
          <a:xfrm>
            <a:off x="6597683" y="4456341"/>
            <a:ext cx="815473" cy="788737"/>
          </a:xfrm>
          <a:prstGeom prst="actionButtonInformation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6290794" y="4075070"/>
            <a:ext cx="388072" cy="52269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597683" y="5245078"/>
            <a:ext cx="8674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trusted</a:t>
            </a:r>
            <a:br>
              <a:rPr lang="en-US" dirty="0" smtClean="0"/>
            </a:b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256102" y="5464588"/>
            <a:ext cx="774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our</a:t>
            </a:r>
            <a:br>
              <a:rPr lang="en-US" dirty="0" smtClean="0"/>
            </a:br>
            <a:r>
              <a:rPr lang="en-US" dirty="0" smtClean="0"/>
              <a:t>mama</a:t>
            </a:r>
            <a:endParaRPr lang="en-US" dirty="0"/>
          </a:p>
        </p:txBody>
      </p:sp>
      <p:sp>
        <p:nvSpPr>
          <p:cNvPr id="47" name="Action Button: Beginning 46"/>
          <p:cNvSpPr/>
          <p:nvPr/>
        </p:nvSpPr>
        <p:spPr>
          <a:xfrm>
            <a:off x="2196840" y="4330156"/>
            <a:ext cx="543686" cy="471316"/>
          </a:xfrm>
          <a:prstGeom prst="actionButtonBeginning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759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Possible Strengths of GCC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Wider sharing justifies larger tables</a:t>
            </a:r>
          </a:p>
          <a:p>
            <a:r>
              <a:rPr lang="en-US" dirty="0" smtClean="0"/>
              <a:t>Peers in the wide area can look up in parallel</a:t>
            </a:r>
          </a:p>
          <a:p>
            <a:r>
              <a:rPr lang="en-US" dirty="0" smtClean="0"/>
              <a:t>Use of caches may focus applications on common computations (increasing locality).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83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GCC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Sorting</a:t>
            </a:r>
          </a:p>
          <a:p>
            <a:pPr lvl="1"/>
            <a:r>
              <a:rPr lang="en-US" dirty="0" smtClean="0"/>
              <a:t>Not hard enough (computational profit)</a:t>
            </a:r>
          </a:p>
          <a:p>
            <a:r>
              <a:rPr lang="en-US" dirty="0" smtClean="0"/>
              <a:t>Real Matrix Operations</a:t>
            </a:r>
          </a:p>
          <a:p>
            <a:pPr lvl="1"/>
            <a:r>
              <a:rPr lang="en-US" dirty="0" smtClean="0"/>
              <a:t>Inputs &amp; outputs too large (table size)</a:t>
            </a:r>
          </a:p>
          <a:p>
            <a:r>
              <a:rPr lang="en-US" dirty="0" smtClean="0"/>
              <a:t>How about </a:t>
            </a:r>
            <a:r>
              <a:rPr lang="en-US" dirty="0" err="1" smtClean="0"/>
              <a:t>satisfiability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Given a </a:t>
            </a:r>
            <a:r>
              <a:rPr lang="en-US" dirty="0" err="1" smtClean="0"/>
              <a:t>boolean</a:t>
            </a:r>
            <a:r>
              <a:rPr lang="en-US" dirty="0" smtClean="0"/>
              <a:t> expression over a set of variables, determine whether any assignment of values to those variables yields the value “true”.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9963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err="1" smtClean="0"/>
              <a:t>Memoization</a:t>
            </a:r>
            <a:r>
              <a:rPr lang="en-US" dirty="0" smtClean="0"/>
              <a:t> of 3SAT Plausible?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NP-Complete problem 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est known algorithms are EXP-time</a:t>
            </a:r>
          </a:p>
          <a:p>
            <a:pPr lvl="1"/>
            <a:r>
              <a:rPr lang="en-US" dirty="0" smtClean="0"/>
              <a:t>P-time reductions to every problem in NP</a:t>
            </a:r>
          </a:p>
          <a:p>
            <a:pPr lvl="1"/>
            <a:r>
              <a:rPr lang="en-US" dirty="0" smtClean="0"/>
              <a:t>Results verifiable in P-time</a:t>
            </a:r>
          </a:p>
          <a:p>
            <a:pPr lvl="1"/>
            <a:r>
              <a:rPr lang="en-US" dirty="0" smtClean="0"/>
              <a:t>There are lots of open source 3SAT solvers</a:t>
            </a:r>
          </a:p>
          <a:p>
            <a:r>
              <a:rPr lang="en-US" dirty="0" smtClean="0"/>
              <a:t>On the other hand…</a:t>
            </a:r>
          </a:p>
          <a:p>
            <a:pPr lvl="1"/>
            <a:r>
              <a:rPr lang="en-US" dirty="0" smtClean="0"/>
              <a:t>Non-trivial problem instances are big (table size)</a:t>
            </a:r>
          </a:p>
          <a:p>
            <a:pPr lvl="1"/>
            <a:r>
              <a:rPr lang="en-US" dirty="0" smtClean="0"/>
              <a:t>P-time may not be the best algorithm in practice</a:t>
            </a:r>
          </a:p>
          <a:p>
            <a:pPr lvl="1"/>
            <a:r>
              <a:rPr lang="en-US" dirty="0" smtClean="0"/>
              <a:t>The distribution of hard instances is unknown!</a:t>
            </a:r>
          </a:p>
        </p:txBody>
      </p:sp>
    </p:spTree>
    <p:extLst>
      <p:ext uri="{BB962C8B-B14F-4D97-AF65-F5344CB8AC3E}">
        <p14:creationId xmlns:p14="http://schemas.microsoft.com/office/powerpoint/2010/main" val="4221664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GCC Candidates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NP-Complete Problems</a:t>
            </a:r>
          </a:p>
          <a:p>
            <a:pPr lvl="1"/>
            <a:r>
              <a:rPr lang="en-US" dirty="0" smtClean="0"/>
              <a:t>Traveling Salesman may have direct applications, simple reductions to other graph problems</a:t>
            </a:r>
          </a:p>
          <a:p>
            <a:r>
              <a:rPr lang="en-US" dirty="0" smtClean="0"/>
              <a:t>Integer Programming</a:t>
            </a:r>
          </a:p>
          <a:p>
            <a:pPr lvl="1"/>
            <a:r>
              <a:rPr lang="en-US" dirty="0" smtClean="0"/>
              <a:t>Widely used, computationally intensive</a:t>
            </a:r>
          </a:p>
          <a:p>
            <a:pPr lvl="1"/>
            <a:r>
              <a:rPr lang="en-US" dirty="0" smtClean="0"/>
              <a:t>Less general than </a:t>
            </a:r>
            <a:r>
              <a:rPr lang="en-US" dirty="0" err="1" smtClean="0"/>
              <a:t>satisfiability</a:t>
            </a:r>
            <a:endParaRPr lang="en-US" dirty="0" smtClean="0"/>
          </a:p>
          <a:p>
            <a:r>
              <a:rPr lang="en-US" dirty="0" smtClean="0"/>
              <a:t>Kernels for combinatorial compiler optimizations such as register allocation</a:t>
            </a:r>
          </a:p>
        </p:txBody>
      </p:sp>
    </p:spTree>
    <p:extLst>
      <p:ext uri="{BB962C8B-B14F-4D97-AF65-F5344CB8AC3E}">
        <p14:creationId xmlns:p14="http://schemas.microsoft.com/office/powerpoint/2010/main" val="242780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Possible Weaknesses of GCC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Lack of trust may limit sharing (</a:t>
            </a:r>
            <a:r>
              <a:rPr lang="en-US" dirty="0" err="1" smtClean="0"/>
              <a:t>retractability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Preserving rich metadata may help</a:t>
            </a:r>
          </a:p>
          <a:p>
            <a:pPr lvl="1"/>
            <a:r>
              <a:rPr lang="en-US" dirty="0" smtClean="0"/>
              <a:t>Metadata increases storage requirements</a:t>
            </a:r>
          </a:p>
          <a:p>
            <a:pPr lvl="1"/>
            <a:r>
              <a:rPr lang="en-US" dirty="0" smtClean="0"/>
              <a:t>Great danger of privacy violation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show me what you’ve got!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Where are the killer apps?</a:t>
            </a:r>
          </a:p>
          <a:p>
            <a:pPr lvl="1"/>
            <a:r>
              <a:rPr lang="en-US" dirty="0" smtClean="0"/>
              <a:t>Lookups across a network are expensive</a:t>
            </a:r>
          </a:p>
          <a:p>
            <a:pPr lvl="1"/>
            <a:r>
              <a:rPr lang="en-US" dirty="0" smtClean="0"/>
              <a:t>The computation/storage tradeoff must add up</a:t>
            </a:r>
          </a:p>
          <a:p>
            <a:r>
              <a:rPr lang="en-US" dirty="0" smtClean="0"/>
              <a:t>Peer-to-peer modes may be hard to manage</a:t>
            </a:r>
          </a:p>
        </p:txBody>
      </p:sp>
    </p:spTree>
    <p:extLst>
      <p:ext uri="{BB962C8B-B14F-4D97-AF65-F5344CB8AC3E}">
        <p14:creationId xmlns:p14="http://schemas.microsoft.com/office/powerpoint/2010/main" val="98402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Memoization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Memoization</a:t>
            </a:r>
            <a:r>
              <a:rPr lang="en-US" dirty="0"/>
              <a:t> is a widely used strategy for trading off computation for </a:t>
            </a:r>
            <a:r>
              <a:rPr lang="en-US" dirty="0" smtClean="0"/>
              <a:t>memory</a:t>
            </a:r>
          </a:p>
          <a:p>
            <a:r>
              <a:rPr lang="en-US" dirty="0"/>
              <a:t>R</a:t>
            </a:r>
            <a:r>
              <a:rPr lang="en-US" dirty="0" smtClean="0"/>
              <a:t>ather </a:t>
            </a:r>
            <a:r>
              <a:rPr lang="en-US" dirty="0"/>
              <a:t>than compute an expensive function every time its value is needed, we capture and replay such results at a much lower cost.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43067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Issues/Challenges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Are there domains where GCC is a clear win?</a:t>
            </a:r>
          </a:p>
          <a:p>
            <a:r>
              <a:rPr lang="en-US" dirty="0" smtClean="0"/>
              <a:t>Can we share effectively through dynamic mechanisms (as in memory caches)?</a:t>
            </a:r>
          </a:p>
          <a:p>
            <a:r>
              <a:rPr lang="en-US" dirty="0" smtClean="0"/>
              <a:t>How many cycles is it worth paying for safety?</a:t>
            </a:r>
          </a:p>
          <a:p>
            <a:r>
              <a:rPr lang="en-US" dirty="0" smtClean="0"/>
              <a:t>How thin can the client get?</a:t>
            </a:r>
          </a:p>
          <a:p>
            <a:endParaRPr lang="en-US" dirty="0"/>
          </a:p>
          <a:p>
            <a:r>
              <a:rPr lang="en-US" dirty="0" smtClean="0"/>
              <a:t>Your questions?</a:t>
            </a:r>
          </a:p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522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Primality</a:t>
            </a:r>
            <a:r>
              <a:rPr lang="en-US" dirty="0" smtClean="0"/>
              <a:t> Testing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720562"/>
              </p:ext>
            </p:extLst>
          </p:nvPr>
        </p:nvGraphicFramePr>
        <p:xfrm>
          <a:off x="3193141" y="1918367"/>
          <a:ext cx="333828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286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Unmemoized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bool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is_prime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n)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begin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    for 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= 2; I &lt; n; 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++)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	if (</a:t>
                      </a:r>
                      <a:r>
                        <a:rPr lang="en-US" dirty="0" err="1" smtClean="0"/>
                        <a:t>is_prime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) and 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divides n))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 		return false;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         fi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return true;	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end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506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Prime Sieve: </a:t>
            </a:r>
            <a:br>
              <a:rPr lang="en-US" dirty="0" smtClean="0"/>
            </a:br>
            <a:r>
              <a:rPr lang="en-US" dirty="0" smtClean="0"/>
              <a:t>Store Previously Computer Values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445723"/>
              </p:ext>
            </p:extLst>
          </p:nvPr>
        </p:nvGraphicFramePr>
        <p:xfrm>
          <a:off x="868994" y="2657824"/>
          <a:ext cx="189564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822"/>
                <a:gridCol w="947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prime[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06954" y="1729520"/>
            <a:ext cx="1360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 err="1" smtClean="0"/>
              <a:t>s_prime</a:t>
            </a:r>
            <a:r>
              <a:rPr lang="en-US" dirty="0" smtClean="0"/>
              <a:t>(5)?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73691" y="3012888"/>
            <a:ext cx="193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 doesn‘t divides 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79043" y="3379176"/>
            <a:ext cx="1847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doesn’t divide 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84395" y="3718728"/>
            <a:ext cx="147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 is not prime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536225"/>
              </p:ext>
            </p:extLst>
          </p:nvPr>
        </p:nvGraphicFramePr>
        <p:xfrm>
          <a:off x="6395454" y="2657824"/>
          <a:ext cx="189564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822"/>
                <a:gridCol w="947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prime[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689747" y="5007408"/>
            <a:ext cx="1681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Thus 5 </a:t>
            </a:r>
            <a:r>
              <a:rPr lang="en-US" b="1" u="sng" dirty="0" smtClean="0"/>
              <a:t>is</a:t>
            </a:r>
            <a:r>
              <a:rPr lang="en-US" dirty="0" smtClean="0"/>
              <a:t> prime!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395454" y="1729520"/>
            <a:ext cx="1867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 err="1" smtClean="0"/>
              <a:t>s_prime</a:t>
            </a:r>
            <a:r>
              <a:rPr lang="en-US" dirty="0" smtClean="0"/>
              <a:t>(5) = true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3673691" y="1884947"/>
            <a:ext cx="1852507" cy="334211"/>
          </a:xfrm>
          <a:prstGeom prst="rightArrow">
            <a:avLst/>
          </a:prstGeom>
          <a:ln w="41275" cap="flat">
            <a:rou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21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Prime Sieve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641588"/>
              </p:ext>
            </p:extLst>
          </p:nvPr>
        </p:nvGraphicFramePr>
        <p:xfrm>
          <a:off x="1523996" y="1398416"/>
          <a:ext cx="6831266" cy="5379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8846"/>
                <a:gridCol w="3462420"/>
              </a:tblGrid>
              <a:tr h="36942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Unmemoized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Memoized</a:t>
                      </a:r>
                      <a:endParaRPr lang="en-US" dirty="0"/>
                    </a:p>
                  </a:txBody>
                  <a:tcPr/>
                </a:tc>
              </a:tr>
              <a:tr h="50099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bool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is_prime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n)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begin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    for 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= 2; I &lt; n; 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++)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	if (</a:t>
                      </a:r>
                      <a:r>
                        <a:rPr lang="en-US" dirty="0" err="1" smtClean="0"/>
                        <a:t>is_prime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) and 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divides n))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 		return false;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         fi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return true;	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end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cap="none" spc="0" dirty="0" err="1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bool</a:t>
                      </a:r>
                      <a:r>
                        <a:rPr lang="en-US" b="1" cap="none" spc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 stored[*]</a:t>
                      </a:r>
                      <a:r>
                        <a:rPr lang="en-US" b="1" cap="none" spc="0" baseline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 = false;</a:t>
                      </a:r>
                      <a:br>
                        <a:rPr lang="en-US" b="1" cap="none" spc="0" baseline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</a:br>
                      <a:r>
                        <a:rPr lang="en-US" b="1" cap="none" spc="0" baseline="0" dirty="0" err="1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bool</a:t>
                      </a:r>
                      <a:r>
                        <a:rPr lang="en-US" b="1" cap="none" spc="0" baseline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 prime[*];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aseline="0" dirty="0" smtClean="0">
                        <a:effectLst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bool</a:t>
                      </a:r>
                      <a:r>
                        <a:rPr lang="en-US" dirty="0" smtClean="0"/>
                        <a:t> prime(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n)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begin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   </a:t>
                      </a:r>
                      <a:r>
                        <a:rPr lang="en-US" dirty="0" smtClean="0">
                          <a:effectLst/>
                        </a:rPr>
                        <a:t> </a:t>
                      </a:r>
                      <a:r>
                        <a:rPr lang="en-US" b="1" cap="none" spc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if (stored[n]) return</a:t>
                      </a:r>
                      <a:r>
                        <a:rPr lang="en-US" b="1" cap="none" spc="0" baseline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 prime[n];</a:t>
                      </a:r>
                      <a:br>
                        <a:rPr lang="en-US" b="1" cap="none" spc="0" baseline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</a:br>
                      <a:r>
                        <a:rPr lang="en-US" baseline="0" dirty="0" smtClean="0"/>
                        <a:t>    </a:t>
                      </a:r>
                      <a:r>
                        <a:rPr lang="en-US" dirty="0" smtClean="0"/>
                        <a:t>for 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= 2;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</a:t>
                      </a:r>
                      <a:r>
                        <a:rPr lang="en-US" dirty="0" smtClean="0"/>
                        <a:t> &lt; n; 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++)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	if (</a:t>
                      </a:r>
                      <a:r>
                        <a:rPr lang="en-US" dirty="0" err="1" smtClean="0"/>
                        <a:t>is_prime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) and 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divides n))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                   </a:t>
                      </a:r>
                      <a:r>
                        <a:rPr lang="en-US" b="1" cap="none" spc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stored[n] = true;</a:t>
                      </a:r>
                      <a:br>
                        <a:rPr lang="en-US" b="1" cap="none" spc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</a:br>
                      <a:r>
                        <a:rPr lang="en-US" b="1" cap="none" spc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                   prime[n] = false;</a:t>
                      </a:r>
                      <a:br>
                        <a:rPr lang="en-US" b="1" cap="none" spc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</a:br>
                      <a:r>
                        <a:rPr lang="en-US" dirty="0" smtClean="0"/>
                        <a:t> 		 return false;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         fi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   </a:t>
                      </a:r>
                      <a:r>
                        <a:rPr lang="en-US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 </a:t>
                      </a:r>
                      <a:r>
                        <a:rPr lang="en-US" b="1" cap="none" spc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stored[n] = true;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cap="none" spc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    prime[n]</a:t>
                      </a:r>
                      <a:r>
                        <a:rPr lang="en-US" b="1" cap="none" spc="0" baseline="0" dirty="0" smtClean="0">
                          <a:ln w="1905"/>
                          <a:solidFill>
                            <a:srgbClr val="FF0003"/>
                          </a:solidFill>
                          <a:effectLst/>
                        </a:rPr>
                        <a:t> = true;</a:t>
                      </a:r>
                      <a:endParaRPr lang="en-US" b="1" cap="none" spc="0" dirty="0" smtClean="0">
                        <a:ln w="1905"/>
                        <a:solidFill>
                          <a:srgbClr val="FF0003"/>
                        </a:solidFill>
                        <a:effectLst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return true;	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end	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6441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Principle is General, Common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Caching of graphical elements</a:t>
            </a:r>
          </a:p>
          <a:p>
            <a:r>
              <a:rPr lang="en-US" dirty="0" smtClean="0"/>
              <a:t>Chess End-Game Databases</a:t>
            </a:r>
          </a:p>
          <a:p>
            <a:r>
              <a:rPr lang="en-US" dirty="0" smtClean="0"/>
              <a:t>Search Engine Indices</a:t>
            </a:r>
          </a:p>
          <a:p>
            <a:r>
              <a:rPr lang="en-US" dirty="0" smtClean="0"/>
              <a:t>Browser Histories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Note: </a:t>
            </a:r>
            <a:r>
              <a:rPr lang="en-US" dirty="0" err="1" smtClean="0">
                <a:solidFill>
                  <a:srgbClr val="FF0000"/>
                </a:solidFill>
              </a:rPr>
              <a:t>Memoization</a:t>
            </a:r>
            <a:r>
              <a:rPr lang="en-US" dirty="0" smtClean="0">
                <a:solidFill>
                  <a:srgbClr val="FF0000"/>
                </a:solidFill>
              </a:rPr>
              <a:t>/caching need not be </a:t>
            </a:r>
            <a:r>
              <a:rPr lang="en-US" u="sng" dirty="0" smtClean="0">
                <a:solidFill>
                  <a:srgbClr val="FF0000"/>
                </a:solidFill>
              </a:rPr>
              <a:t>complete</a:t>
            </a:r>
            <a:r>
              <a:rPr lang="en-US" dirty="0" smtClean="0">
                <a:solidFill>
                  <a:srgbClr val="FF0000"/>
                </a:solidFill>
              </a:rPr>
              <a:t> or even </a:t>
            </a:r>
            <a:r>
              <a:rPr lang="en-US" u="sng" dirty="0" smtClean="0">
                <a:solidFill>
                  <a:srgbClr val="FF0000"/>
                </a:solidFill>
              </a:rPr>
              <a:t>deterministic</a:t>
            </a:r>
            <a:r>
              <a:rPr lang="en-US" dirty="0" smtClean="0">
                <a:solidFill>
                  <a:srgbClr val="FF0000"/>
                </a:solidFill>
              </a:rPr>
              <a:t>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687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</a:t>
            </a:r>
            <a:r>
              <a:rPr lang="en-US" dirty="0" err="1" smtClean="0"/>
              <a:t>Memoize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Memoization</a:t>
            </a:r>
            <a:r>
              <a:rPr lang="en-US" dirty="0" smtClean="0"/>
              <a:t> </a:t>
            </a:r>
            <a:r>
              <a:rPr lang="en-US" dirty="0"/>
              <a:t>requires a combination of function- and application-specific </a:t>
            </a:r>
            <a:r>
              <a:rPr lang="en-US" dirty="0" smtClean="0"/>
              <a:t>characteristics, including:</a:t>
            </a:r>
          </a:p>
          <a:p>
            <a:pPr lvl="1"/>
            <a:r>
              <a:rPr lang="en-US" dirty="0" smtClean="0"/>
              <a:t>sufficient </a:t>
            </a:r>
            <a:r>
              <a:rPr lang="en-US" dirty="0"/>
              <a:t>locality in the patterns of calls </a:t>
            </a:r>
            <a:r>
              <a:rPr lang="en-US" dirty="0" smtClean="0"/>
              <a:t>to allow </a:t>
            </a:r>
            <a:r>
              <a:rPr lang="en-US" dirty="0"/>
              <a:t>a small cache of results to be </a:t>
            </a:r>
            <a:r>
              <a:rPr lang="en-US" dirty="0" smtClean="0"/>
              <a:t>effective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a sufficient differential between the cost of </a:t>
            </a:r>
            <a:r>
              <a:rPr lang="en-US" dirty="0" smtClean="0"/>
              <a:t>computation and </a:t>
            </a:r>
            <a:r>
              <a:rPr lang="en-US" dirty="0"/>
              <a:t>the cost of </a:t>
            </a:r>
            <a:r>
              <a:rPr lang="en-US" dirty="0" smtClean="0"/>
              <a:t>look-up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99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Generalized Computational Caching (GCC)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US" dirty="0" smtClean="0"/>
              <a:t>Compiler </a:t>
            </a:r>
            <a:r>
              <a:rPr lang="en-US" dirty="0" err="1" smtClean="0"/>
              <a:t>memoization</a:t>
            </a:r>
            <a:r>
              <a:rPr lang="en-US" dirty="0" smtClean="0"/>
              <a:t> allows results to be shared within a single program (early to late)</a:t>
            </a:r>
          </a:p>
          <a:p>
            <a:r>
              <a:rPr lang="en-US" dirty="0" smtClean="0"/>
              <a:t>Other GCC sharing modes:</a:t>
            </a: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082787"/>
              </p:ext>
            </p:extLst>
          </p:nvPr>
        </p:nvGraphicFramePr>
        <p:xfrm>
          <a:off x="1497262" y="3296898"/>
          <a:ext cx="636337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860"/>
                <a:gridCol w="1480022"/>
                <a:gridCol w="2900346"/>
                <a:gridCol w="57714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Medical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</a:t>
                      </a:r>
                      <a:r>
                        <a:rPr lang="en-US" baseline="0" dirty="0" smtClean="0"/>
                        <a:t> between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Iso</a:t>
                      </a:r>
                      <a:r>
                        <a:rPr lang="en-US" dirty="0" err="1" smtClean="0"/>
                        <a:t>logous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Isolated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Same</a:t>
                      </a:r>
                      <a:r>
                        <a:rPr lang="en-US" baseline="0" dirty="0" smtClean="0"/>
                        <a:t> c</a:t>
                      </a:r>
                      <a:r>
                        <a:rPr lang="en-US" dirty="0" smtClean="0"/>
                        <a:t>ode &amp; user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Autologous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Same user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Syngeneic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Kibbutznik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Same code, different users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P2P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Synthetic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Oracular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Trusted 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Allogeneic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Cooperative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Trusted users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P2P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Xenogenic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Public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3"/>
                          </a:solidFill>
                        </a:rPr>
                        <a:t>Anything goes!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3"/>
                          </a:solidFill>
                        </a:rPr>
                        <a:t>P2P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1269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Mechanisms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Publication</a:t>
            </a:r>
          </a:p>
          <a:p>
            <a:pPr lvl="1"/>
            <a:r>
              <a:rPr lang="en-US" dirty="0" err="1" smtClean="0"/>
              <a:t>Isologous</a:t>
            </a:r>
            <a:r>
              <a:rPr lang="en-US" dirty="0" smtClean="0"/>
              <a:t> or Autologous: private database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Acceptance</a:t>
            </a:r>
          </a:p>
          <a:p>
            <a:pPr lvl="1"/>
            <a:r>
              <a:rPr lang="en-US" dirty="0" err="1"/>
              <a:t>Isologous</a:t>
            </a:r>
            <a:r>
              <a:rPr lang="en-US" dirty="0"/>
              <a:t> or Autologous: </a:t>
            </a:r>
            <a:r>
              <a:rPr lang="en-US" dirty="0" smtClean="0"/>
              <a:t>unguarded</a:t>
            </a:r>
            <a:endParaRPr lang="en-US" dirty="0"/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151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608</Words>
  <Application>Microsoft Macintosh PowerPoint</Application>
  <PresentationFormat>On-screen Show (4:3)</PresentationFormat>
  <Paragraphs>162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Calibri</vt:lpstr>
      <vt:lpstr>Arial</vt:lpstr>
      <vt:lpstr>Office Theme</vt:lpstr>
      <vt:lpstr>Memoization Gone Wild! (Generalized Computational Caching)</vt:lpstr>
      <vt:lpstr>What is Memoization</vt:lpstr>
      <vt:lpstr>Example: Primality Testing</vt:lpstr>
      <vt:lpstr>Prime Sieve:  Store Previously Computer Values</vt:lpstr>
      <vt:lpstr>Example: Prime Sieve</vt:lpstr>
      <vt:lpstr>The Principle is General, Common</vt:lpstr>
      <vt:lpstr>When to Memoize?</vt:lpstr>
      <vt:lpstr>Generalized Computational Caching (GCC)</vt:lpstr>
      <vt:lpstr>Sharing Mechanisms 1</vt:lpstr>
      <vt:lpstr>Private Databases</vt:lpstr>
      <vt:lpstr>Sharing Mechanisms 2</vt:lpstr>
      <vt:lpstr>Shared Database</vt:lpstr>
      <vt:lpstr>Sharing Mechanisms 3</vt:lpstr>
      <vt:lpstr>Public “Cloud”</vt:lpstr>
      <vt:lpstr>Some Possible Strengths of GCC</vt:lpstr>
      <vt:lpstr>Possible GCC Examples</vt:lpstr>
      <vt:lpstr>Is Memoization of 3SAT Plausible?</vt:lpstr>
      <vt:lpstr>Other GCC Candidates</vt:lpstr>
      <vt:lpstr>Some Possible Weaknesses of GCC</vt:lpstr>
      <vt:lpstr>Issues/Challenges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Memoization Gone Wild! (Generalized Computational Caching)</dc:title>
  <dc:creator>Micah Beck</dc:creator>
  <cp:lastModifiedBy>Microsoft Office User</cp:lastModifiedBy>
  <cp:revision>49</cp:revision>
  <dcterms:created xsi:type="dcterms:W3CDTF">2011-05-11T19:03:56Z</dcterms:created>
  <dcterms:modified xsi:type="dcterms:W3CDTF">2017-09-27T23:06:42Z</dcterms:modified>
</cp:coreProperties>
</file>